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14" r:id="rId2"/>
    <p:sldId id="379" r:id="rId3"/>
    <p:sldId id="354" r:id="rId4"/>
    <p:sldId id="386" r:id="rId5"/>
    <p:sldId id="387" r:id="rId6"/>
    <p:sldId id="389" r:id="rId7"/>
    <p:sldId id="390" r:id="rId8"/>
    <p:sldId id="391" r:id="rId9"/>
    <p:sldId id="388" r:id="rId10"/>
    <p:sldId id="384" r:id="rId11"/>
    <p:sldId id="380" r:id="rId12"/>
    <p:sldId id="394" r:id="rId13"/>
    <p:sldId id="395" r:id="rId14"/>
    <p:sldId id="396" r:id="rId15"/>
    <p:sldId id="400" r:id="rId16"/>
    <p:sldId id="397" r:id="rId17"/>
    <p:sldId id="399" r:id="rId18"/>
    <p:sldId id="398" r:id="rId19"/>
    <p:sldId id="383" r:id="rId20"/>
    <p:sldId id="401" r:id="rId21"/>
    <p:sldId id="402" r:id="rId22"/>
    <p:sldId id="404" r:id="rId23"/>
    <p:sldId id="405" r:id="rId24"/>
    <p:sldId id="403" r:id="rId25"/>
    <p:sldId id="406" r:id="rId26"/>
    <p:sldId id="407" r:id="rId27"/>
    <p:sldId id="411" r:id="rId28"/>
    <p:sldId id="412" r:id="rId29"/>
    <p:sldId id="410" r:id="rId30"/>
    <p:sldId id="409" r:id="rId31"/>
    <p:sldId id="408" r:id="rId32"/>
    <p:sldId id="413" r:id="rId33"/>
    <p:sldId id="414" r:id="rId34"/>
    <p:sldId id="382" r:id="rId35"/>
    <p:sldId id="415" r:id="rId36"/>
    <p:sldId id="416" r:id="rId37"/>
    <p:sldId id="417" r:id="rId38"/>
    <p:sldId id="418" r:id="rId39"/>
    <p:sldId id="419" r:id="rId40"/>
    <p:sldId id="420" r:id="rId41"/>
    <p:sldId id="393" r:id="rId42"/>
    <p:sldId id="385" r:id="rId43"/>
    <p:sldId id="421" r:id="rId44"/>
  </p:sldIdLst>
  <p:sldSz cx="9144000" cy="6858000" type="screen4x3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  <a:srgbClr val="5781BB"/>
    <a:srgbClr val="FF3300"/>
    <a:srgbClr val="0066CC"/>
    <a:srgbClr val="0033CC"/>
    <a:srgbClr val="006600"/>
    <a:srgbClr val="324664"/>
    <a:srgbClr val="415F8A"/>
    <a:srgbClr val="0066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883" autoAdjust="0"/>
    <p:restoredTop sz="94638" autoAdjust="0"/>
  </p:normalViewPr>
  <p:slideViewPr>
    <p:cSldViewPr>
      <p:cViewPr>
        <p:scale>
          <a:sx n="96" d="100"/>
          <a:sy n="96" d="100"/>
        </p:scale>
        <p:origin x="-1404" y="-396"/>
      </p:cViewPr>
      <p:guideLst>
        <p:guide orient="horz" pos="369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88" y="-84"/>
      </p:cViewPr>
      <p:guideLst>
        <p:guide orient="horz" pos="3110"/>
        <p:guide pos="214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400" cy="493713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3713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C2573F12-E860-4F0C-B3EF-8D1540C17463}" type="datetimeFigureOut">
              <a:rPr lang="en-US" smtClean="0"/>
              <a:pPr/>
              <a:t>3/15/2012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8952"/>
            <a:ext cx="2946400" cy="493713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378952"/>
            <a:ext cx="2946400" cy="493713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82F6EC89-EFC7-4D94-B2AC-1C1A9AC55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690270"/>
            <a:ext cx="5438140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8825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378825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0A5A06F-91AB-40C3-BF1C-5E84CCA587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05E1D5-9A74-45BA-8F63-9AA4FE85CBA3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A2CD36-CEB2-416E-8742-1CB8CE86D7A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6096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382000" cy="3733800"/>
          </a:xfrm>
        </p:spPr>
        <p:txBody>
          <a:bodyPr/>
          <a:lstStyle>
            <a:lvl1pPr>
              <a:buFont typeface="Wingdings" pitchFamily="2" charset="2"/>
              <a:buChar char="q"/>
              <a:defRPr>
                <a:solidFill>
                  <a:schemeClr val="tx1"/>
                </a:solidFill>
              </a:defRPr>
            </a:lvl1pPr>
            <a:lvl2pPr>
              <a:buFont typeface="Arial" pitchFamily="34" charset="0"/>
              <a:buChar char="–"/>
              <a:defRPr>
                <a:solidFill>
                  <a:schemeClr val="tx1"/>
                </a:solidFill>
              </a:defRPr>
            </a:lvl2pPr>
            <a:lvl3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Font typeface="Wingdings" pitchFamily="2" charset="2"/>
              <a:buChar char="q"/>
              <a:defRPr>
                <a:solidFill>
                  <a:schemeClr val="tx1"/>
                </a:solidFill>
              </a:defRPr>
            </a:lvl4pPr>
            <a:lvl5pPr>
              <a:buFont typeface="Wingdings" pitchFamily="2" charset="2"/>
              <a:buChar char="q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38E2F-DF4C-46D0-9F38-7274985EB77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9BA586-FB38-4F03-9775-AC7D9CB048B7}" type="datetime1">
              <a:rPr lang="en-US" smtClean="0"/>
              <a:pPr/>
              <a:t>3/15/2012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3DD565-670B-4D23-8FC4-20DAA902DD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5867400" cy="6858000"/>
          </a:xfrm>
          <a:prstGeom prst="rect">
            <a:avLst/>
          </a:prstGeom>
          <a:solidFill>
            <a:srgbClr val="5781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3962400" y="0"/>
            <a:ext cx="914400" cy="6858000"/>
          </a:xfrm>
          <a:prstGeom prst="rect">
            <a:avLst/>
          </a:prstGeom>
          <a:solidFill>
            <a:srgbClr val="415F8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4876800" y="0"/>
            <a:ext cx="4267200" cy="6858000"/>
          </a:xfrm>
          <a:prstGeom prst="rect">
            <a:avLst/>
          </a:prstGeom>
          <a:solidFill>
            <a:srgbClr val="3246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52400" y="685800"/>
            <a:ext cx="8839200" cy="5791200"/>
          </a:xfrm>
          <a:prstGeom prst="rect">
            <a:avLst/>
          </a:prstGeom>
          <a:solidFill>
            <a:schemeClr val="bg1"/>
          </a:solidFill>
          <a:ln w="2857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2209800"/>
            <a:ext cx="8382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31920" y="6534150"/>
            <a:ext cx="990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0C85F40C-2E54-40FD-9651-92F4DBE95AD3}" type="datetime1">
              <a:rPr lang="en-US" smtClean="0"/>
              <a:pPr/>
              <a:t>3/15/2012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34150"/>
            <a:ext cx="213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0A743A3-CC2A-4BE6-ACFB-E73BD3514A4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371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EEC 130A Introductory Electromagnetics I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1" smtClean="0">
                <a:solidFill>
                  <a:srgbClr val="0033CC"/>
                </a:solidFill>
              </a:rPr>
              <a:t>Lecture  18</a:t>
            </a:r>
            <a:endParaRPr lang="en-US" sz="2400" b="1" dirty="0" smtClean="0">
              <a:solidFill>
                <a:srgbClr val="0033CC"/>
              </a:solidFill>
            </a:endParaRPr>
          </a:p>
          <a:p>
            <a:r>
              <a:rPr lang="en-US" sz="2400" dirty="0" smtClean="0"/>
              <a:t>Winter 2012</a:t>
            </a:r>
          </a:p>
          <a:p>
            <a:endParaRPr lang="en-US" sz="2400" dirty="0" smtClean="0"/>
          </a:p>
          <a:p>
            <a:r>
              <a:rPr lang="en-US" sz="2400" dirty="0" smtClean="0"/>
              <a:t>Dr. Xiaoguang “Leo” Liu</a:t>
            </a:r>
          </a:p>
          <a:p>
            <a:r>
              <a:rPr lang="en-US" sz="2400" dirty="0" smtClean="0"/>
              <a:t>Electrical and Computer Engineering</a:t>
            </a:r>
          </a:p>
          <a:p>
            <a:r>
              <a:rPr lang="en-US" sz="2400" dirty="0" smtClean="0"/>
              <a:t>UC Davis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EEC 130A Introductory </a:t>
            </a:r>
            <a:r>
              <a:rPr lang="en-US" dirty="0" err="1" smtClean="0"/>
              <a:t>Electromagnetics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Waves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Phasor</a:t>
            </a:r>
            <a:r>
              <a:rPr lang="en-US" dirty="0" smtClean="0"/>
              <a:t> representation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371600"/>
            <a:ext cx="52419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209800"/>
            <a:ext cx="3733800" cy="426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</a:t>
            </a:r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Transmission Line Examples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799" y="1295400"/>
            <a:ext cx="6124337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133600"/>
            <a:ext cx="75438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</a:t>
            </a:r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Telegrapher’s equations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Wave equation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4067175" cy="237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981200"/>
            <a:ext cx="3200400" cy="140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4400550"/>
            <a:ext cx="365760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5334000"/>
            <a:ext cx="3657600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4419600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53000" y="5486400"/>
            <a:ext cx="3305175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/>
          <a:srcRect t="61364" b="13636"/>
          <a:stretch>
            <a:fillRect/>
          </a:stretch>
        </p:blipFill>
        <p:spPr bwMode="auto">
          <a:xfrm>
            <a:off x="1295400" y="1295400"/>
            <a:ext cx="650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</a:t>
            </a:r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Characteristic impedance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Reflection coefficient</a:t>
            </a:r>
          </a:p>
          <a:p>
            <a:pPr lvl="1"/>
            <a:r>
              <a:rPr lang="en-US" dirty="0" smtClean="0"/>
              <a:t>VSWR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Input impedance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5029200"/>
            <a:ext cx="3630613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971800"/>
            <a:ext cx="3743325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3657600"/>
            <a:ext cx="38100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Smith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19200"/>
            <a:ext cx="4949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</a:t>
            </a:r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Impedance matching</a:t>
            </a:r>
          </a:p>
          <a:p>
            <a:pPr lvl="1"/>
            <a:r>
              <a:rPr lang="en-US" dirty="0" smtClean="0"/>
              <a:t>λ/4 transformer</a:t>
            </a:r>
          </a:p>
          <a:p>
            <a:pPr lvl="1"/>
            <a:r>
              <a:rPr lang="en-US" dirty="0" smtClean="0"/>
              <a:t>Lumped element</a:t>
            </a:r>
          </a:p>
          <a:p>
            <a:pPr lvl="1"/>
            <a:r>
              <a:rPr lang="en-US" b="1" dirty="0" smtClean="0"/>
              <a:t>Single short stub</a:t>
            </a:r>
            <a:endParaRPr lang="en-US" b="1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19400"/>
            <a:ext cx="281654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514600"/>
            <a:ext cx="471583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</a:t>
            </a:r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cases of T-lines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063" y="1524000"/>
            <a:ext cx="71278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</a:t>
            </a:r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Transients, Bounce diagram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5499" y="1295400"/>
            <a:ext cx="2511022" cy="3184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686" y="1295400"/>
            <a:ext cx="250311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b="12500"/>
          <a:stretch>
            <a:fillRect/>
          </a:stretch>
        </p:blipFill>
        <p:spPr bwMode="auto">
          <a:xfrm>
            <a:off x="1371600" y="4267200"/>
            <a:ext cx="6100399" cy="210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06538"/>
            <a:ext cx="25146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715000"/>
            <a:ext cx="437069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 b="42857"/>
          <a:stretch>
            <a:fillRect/>
          </a:stretch>
        </p:blipFill>
        <p:spPr bwMode="auto">
          <a:xfrm>
            <a:off x="228600" y="2438400"/>
            <a:ext cx="43132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3810000"/>
            <a:ext cx="20574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4592637"/>
            <a:ext cx="3195638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1524000"/>
            <a:ext cx="25908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 cstate="print"/>
          <a:srcRect b="53532"/>
          <a:stretch>
            <a:fillRect/>
          </a:stretch>
        </p:blipFill>
        <p:spPr bwMode="auto">
          <a:xfrm>
            <a:off x="5029200" y="1998662"/>
            <a:ext cx="3124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53000" y="5503862"/>
            <a:ext cx="40386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200" y="5884862"/>
            <a:ext cx="4648200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72200" y="6189662"/>
            <a:ext cx="12192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05400" y="4132262"/>
            <a:ext cx="3073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36185" y="805190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Dot Product -&gt; Scalar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454244" y="805190"/>
            <a:ext cx="4289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Cross Product -&gt; Vector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Final exam schedule</a:t>
            </a:r>
          </a:p>
          <a:p>
            <a:pPr lvl="1"/>
            <a:r>
              <a:rPr lang="en-US" dirty="0" smtClean="0"/>
              <a:t>Wednesday (Mar. 21): 3:30 – 5:30 pm, Wellman 234</a:t>
            </a:r>
          </a:p>
          <a:p>
            <a:pPr lvl="1"/>
            <a:r>
              <a:rPr lang="en-US" dirty="0" smtClean="0"/>
              <a:t>Friday (Mar. 23): 3:30-5:30 pm, Haring, 1227</a:t>
            </a:r>
          </a:p>
          <a:p>
            <a:r>
              <a:rPr lang="en-US" dirty="0" smtClean="0"/>
              <a:t> </a:t>
            </a:r>
            <a:r>
              <a:rPr lang="en-US" dirty="0" smtClean="0"/>
              <a:t>Midterm 2 Statistics</a:t>
            </a:r>
          </a:p>
          <a:p>
            <a:pPr lvl="1"/>
            <a:r>
              <a:rPr lang="en-US" dirty="0" smtClean="0"/>
              <a:t>Average </a:t>
            </a:r>
            <a:r>
              <a:rPr lang="en-US" b="1" dirty="0" smtClean="0">
                <a:solidFill>
                  <a:srgbClr val="0000FF"/>
                </a:solidFill>
              </a:rPr>
              <a:t>52.9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0B050"/>
                </a:solidFill>
              </a:rPr>
              <a:t>21.2</a:t>
            </a:r>
            <a:r>
              <a:rPr lang="en-US" dirty="0" smtClean="0"/>
              <a:t> (out of 75)</a:t>
            </a:r>
          </a:p>
          <a:p>
            <a:pPr lvl="1"/>
            <a:r>
              <a:rPr lang="en-US" dirty="0" smtClean="0"/>
              <a:t>Std. Dev. </a:t>
            </a:r>
            <a:r>
              <a:rPr lang="en-US" b="1" dirty="0" smtClean="0">
                <a:solidFill>
                  <a:srgbClr val="0000FF"/>
                </a:solidFill>
              </a:rPr>
              <a:t>16.7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0B050"/>
                </a:solidFill>
              </a:rPr>
              <a:t>12.17</a:t>
            </a:r>
            <a:r>
              <a:rPr lang="en-US" dirty="0" smtClean="0"/>
              <a:t> (out of 75)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72200" y="2438400"/>
            <a:ext cx="2667000" cy="1077218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70.5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rgbClr val="00B050"/>
                </a:solidFill>
              </a:rPr>
              <a:t>42.4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(out of 100) 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657600"/>
            <a:ext cx="45529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Coordinate systems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685800"/>
            <a:ext cx="5586412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124200"/>
            <a:ext cx="3632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295400"/>
            <a:ext cx="6553200" cy="513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752600"/>
            <a:ext cx="6477000" cy="4745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8206" r="8365" b="77778"/>
          <a:stretch>
            <a:fillRect/>
          </a:stretch>
        </p:blipFill>
        <p:spPr bwMode="auto">
          <a:xfrm>
            <a:off x="1828800" y="1905000"/>
            <a:ext cx="55778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6838" t="75556" r="6998" b="2222"/>
          <a:stretch>
            <a:fillRect/>
          </a:stretch>
        </p:blipFill>
        <p:spPr bwMode="auto">
          <a:xfrm>
            <a:off x="1798320" y="3124200"/>
            <a:ext cx="576072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Divergence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10000" t="34444" r="10000" b="51019"/>
          <a:stretch>
            <a:fillRect/>
          </a:stretch>
        </p:blipFill>
        <p:spPr bwMode="auto">
          <a:xfrm>
            <a:off x="1676400" y="1295400"/>
            <a:ext cx="5486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43200" y="2286000"/>
            <a:ext cx="327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Scalar -&gt; Vector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5000" t="17576"/>
          <a:stretch>
            <a:fillRect/>
          </a:stretch>
        </p:blipFill>
        <p:spPr bwMode="auto">
          <a:xfrm>
            <a:off x="1447800" y="2895600"/>
            <a:ext cx="5887570" cy="351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Curl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b="48000"/>
          <a:stretch>
            <a:fillRect/>
          </a:stretch>
        </p:blipFill>
        <p:spPr bwMode="auto">
          <a:xfrm>
            <a:off x="2209800" y="1295400"/>
            <a:ext cx="456867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000" t="14043"/>
          <a:stretch>
            <a:fillRect/>
          </a:stretch>
        </p:blipFill>
        <p:spPr bwMode="auto">
          <a:xfrm>
            <a:off x="1143000" y="2514600"/>
            <a:ext cx="6553200" cy="387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Laplacian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09600" y="1447800"/>
            <a:ext cx="53424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3200" dirty="0" err="1">
                <a:solidFill>
                  <a:srgbClr val="FF0000"/>
                </a:solidFill>
                <a:latin typeface="+mn-lt"/>
              </a:rPr>
              <a:t>Laplacian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of a Scalar Field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09600" y="3037582"/>
            <a:ext cx="648546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3200" dirty="0" err="1">
                <a:solidFill>
                  <a:srgbClr val="FF0000"/>
                </a:solidFill>
                <a:latin typeface="+mn-lt"/>
              </a:rPr>
              <a:t>Laplacian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of a Vector Field</a:t>
            </a:r>
          </a:p>
          <a:p>
            <a:pPr algn="l"/>
            <a:endParaRPr lang="en-US" sz="3200" dirty="0">
              <a:latin typeface="+mn-lt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609600" y="4876800"/>
            <a:ext cx="40072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FF0000"/>
                </a:solidFill>
                <a:latin typeface="+mn-lt"/>
              </a:rPr>
              <a:t>Useful Relation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133600"/>
            <a:ext cx="5249811" cy="83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733800"/>
            <a:ext cx="3355086" cy="1060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5562600"/>
            <a:ext cx="5325533" cy="59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Divergence Theorem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838200" y="4267200"/>
            <a:ext cx="7239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w Cen MT" pitchFamily="34" charset="0"/>
              </a:rPr>
              <a:t>Useful tool for converting integration over a volume to one over the surface enclosing that volume, and vice versa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828800"/>
            <a:ext cx="6772275" cy="178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Stokes’s Theorem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828800"/>
            <a:ext cx="6172200" cy="3398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Coulomb’s law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 b="16547"/>
          <a:stretch>
            <a:fillRect/>
          </a:stretch>
        </p:blipFill>
        <p:spPr bwMode="auto">
          <a:xfrm>
            <a:off x="381000" y="1295400"/>
            <a:ext cx="3270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4267200"/>
            <a:ext cx="42005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276725" y="1219200"/>
            <a:ext cx="4197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w Cen MT" pitchFamily="34" charset="0"/>
              </a:rPr>
              <a:t>Electric field at point P due to single charge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276725" y="2667000"/>
            <a:ext cx="4070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w Cen MT" pitchFamily="34" charset="0"/>
              </a:rPr>
              <a:t>Electric force on a test charge placed at </a:t>
            </a:r>
            <a:r>
              <a:rPr lang="en-US" i="1">
                <a:solidFill>
                  <a:srgbClr val="FF0000"/>
                </a:solidFill>
                <a:latin typeface="Tw Cen MT" pitchFamily="34" charset="0"/>
              </a:rPr>
              <a:t>P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191000" y="3886200"/>
            <a:ext cx="2179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w Cen MT" pitchFamily="34" charset="0"/>
              </a:rPr>
              <a:t>Electric flux density </a:t>
            </a:r>
            <a:r>
              <a:rPr lang="en-US" b="1" dirty="0">
                <a:solidFill>
                  <a:srgbClr val="FF0000"/>
                </a:solidFill>
                <a:latin typeface="Tw Cen MT" pitchFamily="34" charset="0"/>
              </a:rPr>
              <a:t>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125" y="1600200"/>
            <a:ext cx="27432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5325" y="3124200"/>
            <a:ext cx="17526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3657600"/>
            <a:ext cx="3216166" cy="95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4648200"/>
            <a:ext cx="3505200" cy="170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Gauss’s Law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143000"/>
            <a:ext cx="35814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209800"/>
            <a:ext cx="23622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 b="21311"/>
          <a:stretch>
            <a:fillRect/>
          </a:stretch>
        </p:blipFill>
        <p:spPr bwMode="auto">
          <a:xfrm>
            <a:off x="381000" y="2209800"/>
            <a:ext cx="41529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scalar potential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t="54740"/>
          <a:stretch>
            <a:fillRect/>
          </a:stretch>
        </p:blipFill>
        <p:spPr bwMode="auto">
          <a:xfrm>
            <a:off x="304800" y="1371600"/>
            <a:ext cx="333057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371600"/>
            <a:ext cx="4902200" cy="20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3962400"/>
            <a:ext cx="47275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l="30365" t="62500" r="30441" b="25000"/>
          <a:stretch>
            <a:fillRect/>
          </a:stretch>
        </p:blipFill>
        <p:spPr bwMode="auto">
          <a:xfrm>
            <a:off x="304800" y="2667000"/>
            <a:ext cx="3352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534400" cy="3733800"/>
          </a:xfrm>
        </p:spPr>
        <p:txBody>
          <a:bodyPr/>
          <a:lstStyle/>
          <a:p>
            <a:r>
              <a:rPr lang="en-US" sz="3000" dirty="0" smtClean="0">
                <a:solidFill>
                  <a:srgbClr val="0070C0"/>
                </a:solidFill>
              </a:rPr>
              <a:t> Displacement current</a:t>
            </a:r>
          </a:p>
          <a:p>
            <a:pPr lvl="1"/>
            <a:endParaRPr lang="en-US" sz="3000" dirty="0" smtClean="0">
              <a:solidFill>
                <a:srgbClr val="0070C0"/>
              </a:solidFill>
            </a:endParaRPr>
          </a:p>
          <a:p>
            <a:pPr lvl="1"/>
            <a:endParaRPr lang="en-US" sz="3000" dirty="0" smtClean="0">
              <a:solidFill>
                <a:srgbClr val="0070C0"/>
              </a:solidFill>
            </a:endParaRPr>
          </a:p>
          <a:p>
            <a:pPr lvl="1"/>
            <a:r>
              <a:rPr lang="en-US" sz="2600" dirty="0" smtClean="0">
                <a:solidFill>
                  <a:srgbClr val="0070C0"/>
                </a:solidFill>
              </a:rPr>
              <a:t>Ampere’s law</a:t>
            </a:r>
          </a:p>
          <a:p>
            <a:pPr lvl="1"/>
            <a:endParaRPr lang="en-US" sz="2600" dirty="0" smtClean="0">
              <a:solidFill>
                <a:srgbClr val="0070C0"/>
              </a:solidFill>
            </a:endParaRPr>
          </a:p>
          <a:p>
            <a:pPr lvl="1"/>
            <a:endParaRPr lang="en-US" sz="2600" dirty="0" smtClean="0">
              <a:solidFill>
                <a:srgbClr val="0070C0"/>
              </a:solidFill>
            </a:endParaRPr>
          </a:p>
          <a:p>
            <a:pPr lvl="1"/>
            <a:r>
              <a:rPr lang="en-US" sz="2600" dirty="0" smtClean="0">
                <a:solidFill>
                  <a:srgbClr val="0070C0"/>
                </a:solidFill>
              </a:rPr>
              <a:t>Changing electric field induces magnetic field</a:t>
            </a:r>
            <a:r>
              <a:rPr lang="en-US" sz="3000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-US" sz="3000" dirty="0" smtClean="0">
                <a:solidFill>
                  <a:srgbClr val="0070C0"/>
                </a:solidFill>
              </a:rPr>
              <a:t> Charge-current continuity</a:t>
            </a:r>
          </a:p>
          <a:p>
            <a:pPr lvl="1">
              <a:buNone/>
            </a:pPr>
            <a:endParaRPr lang="en-US" sz="2600" dirty="0" smtClean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 l="15856" r="16396" b="61290"/>
          <a:stretch>
            <a:fillRect/>
          </a:stretch>
        </p:blipFill>
        <p:spPr bwMode="auto">
          <a:xfrm>
            <a:off x="2590800" y="1371600"/>
            <a:ext cx="358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992876"/>
            <a:ext cx="4191000" cy="80962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 l="12547" t="17102" r="21929" b="57245"/>
          <a:stretch>
            <a:fillRect/>
          </a:stretch>
        </p:blipFill>
        <p:spPr bwMode="auto">
          <a:xfrm>
            <a:off x="228600" y="2992876"/>
            <a:ext cx="4267201" cy="81712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5" cstate="print"/>
          <a:srcRect l="27273" t="5575" r="27273" b="49826"/>
          <a:stretch>
            <a:fillRect/>
          </a:stretch>
        </p:blipFill>
        <p:spPr bwMode="auto">
          <a:xfrm>
            <a:off x="3009900" y="5181600"/>
            <a:ext cx="28575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Conductors				</a:t>
            </a:r>
            <a:r>
              <a:rPr lang="en-US" dirty="0" smtClean="0"/>
              <a:t>Dielectrics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217988"/>
            <a:ext cx="40132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4959" r="39550" b="77569"/>
          <a:stretch>
            <a:fillRect/>
          </a:stretch>
        </p:blipFill>
        <p:spPr bwMode="auto">
          <a:xfrm>
            <a:off x="990600" y="4979988"/>
            <a:ext cx="2895600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4191000"/>
            <a:ext cx="199868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 b="13793"/>
          <a:stretch>
            <a:fillRect/>
          </a:stretch>
        </p:blipFill>
        <p:spPr bwMode="auto">
          <a:xfrm>
            <a:off x="5334000" y="1447800"/>
            <a:ext cx="2819400" cy="245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1447800"/>
            <a:ext cx="2963862" cy="258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Boundary conditions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505200"/>
            <a:ext cx="6600825" cy="296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b="15524"/>
          <a:stretch>
            <a:fillRect/>
          </a:stretch>
        </p:blipFill>
        <p:spPr bwMode="auto">
          <a:xfrm>
            <a:off x="1655876" y="1371600"/>
            <a:ext cx="5583124" cy="198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828800"/>
            <a:ext cx="2362200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838200"/>
            <a:ext cx="411638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382000" cy="37338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Capacitance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Electrostatic potential energy density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4267200"/>
            <a:ext cx="4676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w Cen MT" pitchFamily="34" charset="0"/>
              </a:rPr>
              <a:t>Total electrostatic energy stored in a volume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066800" y="2590800"/>
            <a:ext cx="3079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w Cen MT" pitchFamily="34" charset="0"/>
              </a:rPr>
              <a:t>Energy stored in a capacitor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447800"/>
            <a:ext cx="358457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953000"/>
            <a:ext cx="344990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124200"/>
            <a:ext cx="3271838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Force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Torque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8033" t="22222" r="18033" b="58730"/>
          <a:stretch>
            <a:fillRect/>
          </a:stretch>
        </p:blipFill>
        <p:spPr bwMode="auto">
          <a:xfrm>
            <a:off x="762000" y="1524000"/>
            <a:ext cx="2971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b="11594"/>
          <a:stretch>
            <a:fillRect/>
          </a:stretch>
        </p:blipFill>
        <p:spPr bwMode="auto">
          <a:xfrm>
            <a:off x="5562600" y="762000"/>
            <a:ext cx="26264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9403" t="87085" r="19403"/>
          <a:stretch>
            <a:fillRect/>
          </a:stretch>
        </p:blipFill>
        <p:spPr bwMode="auto">
          <a:xfrm>
            <a:off x="609600" y="3733800"/>
            <a:ext cx="3644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13433" t="31121" r="13433" b="53812"/>
          <a:stretch>
            <a:fillRect/>
          </a:stretch>
        </p:blipFill>
        <p:spPr bwMode="auto">
          <a:xfrm>
            <a:off x="692427" y="4267200"/>
            <a:ext cx="3733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Biot-Savart</a:t>
            </a:r>
            <a:r>
              <a:rPr lang="en-US" dirty="0" smtClean="0"/>
              <a:t> Law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9329" r="11370" b="24039"/>
          <a:stretch>
            <a:fillRect/>
          </a:stretch>
        </p:blipFill>
        <p:spPr bwMode="auto">
          <a:xfrm>
            <a:off x="4800600" y="838200"/>
            <a:ext cx="2819400" cy="2321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828800"/>
            <a:ext cx="27432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667000"/>
            <a:ext cx="4267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eq5.24.tif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4267200"/>
            <a:ext cx="42767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Content Placeholder 3" descr="5.9.tiff"/>
          <p:cNvPicPr>
            <a:picLocks noChangeAspect="1"/>
          </p:cNvPicPr>
          <p:nvPr/>
        </p:nvPicPr>
        <p:blipFill>
          <a:blip r:embed="rId6" cstate="print"/>
          <a:srcRect l="13456" r="13201" b="13846"/>
          <a:stretch>
            <a:fillRect/>
          </a:stretch>
        </p:blipFill>
        <p:spPr bwMode="auto">
          <a:xfrm>
            <a:off x="6019800" y="2590800"/>
            <a:ext cx="249827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Ampere’s Law (statics)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371600"/>
            <a:ext cx="39624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5029200"/>
            <a:ext cx="3090862" cy="132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057400"/>
            <a:ext cx="263365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 l="3671" r="4551" b="19231"/>
          <a:stretch>
            <a:fillRect/>
          </a:stretch>
        </p:blipFill>
        <p:spPr bwMode="auto">
          <a:xfrm>
            <a:off x="304800" y="2590800"/>
            <a:ext cx="3810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Magnetostaics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Magnetic Vector Potential </a:t>
            </a:r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3838575" cy="5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895600"/>
            <a:ext cx="2176462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962400"/>
            <a:ext cx="49339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Magnetic properties of materials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46250"/>
            <a:ext cx="3733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2209800"/>
            <a:ext cx="12954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743200"/>
            <a:ext cx="4343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3200400"/>
            <a:ext cx="4689322" cy="327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Boundary conditions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81534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733800"/>
            <a:ext cx="4724400" cy="266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114800"/>
            <a:ext cx="251460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4800600"/>
            <a:ext cx="44196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Waves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66800"/>
            <a:ext cx="391436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219200" y="6015335"/>
            <a:ext cx="28390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Guided EM Waves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203825" y="6015038"/>
            <a:ext cx="3635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Unbounded EM Waves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762000"/>
            <a:ext cx="3048000" cy="524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Inductance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202490" y="1600200"/>
            <a:ext cx="257634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+mn-lt"/>
              </a:rPr>
              <a:t>Magnetic Flux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06716" y="3048000"/>
            <a:ext cx="236154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+mn-lt"/>
              </a:rPr>
              <a:t>Flux Linkage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358164" y="4648200"/>
            <a:ext cx="206338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+mn-lt"/>
              </a:rPr>
              <a:t>Inductance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09800"/>
            <a:ext cx="2268538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810000"/>
            <a:ext cx="2971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334000"/>
            <a:ext cx="19812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838200"/>
            <a:ext cx="4572000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Magnetostatics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Magnetic energy density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514600"/>
            <a:ext cx="373062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Maxwell’s Equations --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Faraday’s Law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</a:t>
            </a:r>
            <a:r>
              <a:rPr lang="en-US" dirty="0" smtClean="0"/>
              <a:t>magnetic field induces electric field</a:t>
            </a:r>
          </a:p>
          <a:p>
            <a:pPr lvl="1"/>
            <a:r>
              <a:rPr lang="en-US" dirty="0" smtClean="0"/>
              <a:t>Keyword is </a:t>
            </a:r>
            <a:r>
              <a:rPr lang="en-US" b="1" dirty="0" smtClean="0"/>
              <a:t>CHANGE</a:t>
            </a:r>
          </a:p>
          <a:p>
            <a:pPr lvl="1"/>
            <a:r>
              <a:rPr lang="en-US" dirty="0" smtClean="0"/>
              <a:t>Lenz law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/>
          <a:srcRect t="3922" r="1799" b="23530"/>
          <a:stretch>
            <a:fillRect/>
          </a:stretch>
        </p:blipFill>
        <p:spPr bwMode="auto">
          <a:xfrm>
            <a:off x="2166552" y="3581400"/>
            <a:ext cx="453904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371600"/>
            <a:ext cx="4191000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Maxwell’s Equations --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Ampere’s Law</a:t>
            </a:r>
          </a:p>
          <a:p>
            <a:pPr lvl="1"/>
            <a:r>
              <a:rPr lang="en-US" dirty="0" smtClean="0"/>
              <a:t>Changing electric field induces magnetic </a:t>
            </a:r>
            <a:r>
              <a:rPr lang="en-US" dirty="0" smtClean="0"/>
              <a:t>field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Displacement current (does not necessarily involve charges)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002276"/>
            <a:ext cx="4191000" cy="80962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12547" t="17102" r="21929" b="57245"/>
          <a:stretch>
            <a:fillRect/>
          </a:stretch>
        </p:blipFill>
        <p:spPr bwMode="auto">
          <a:xfrm>
            <a:off x="228600" y="2002276"/>
            <a:ext cx="4267201" cy="81712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15856" r="16396" b="61290"/>
          <a:stretch>
            <a:fillRect/>
          </a:stretch>
        </p:blipFill>
        <p:spPr bwMode="auto">
          <a:xfrm>
            <a:off x="2667000" y="4495800"/>
            <a:ext cx="358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Time-Harmonic Fields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671" y="838200"/>
            <a:ext cx="7361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</a:rPr>
              <a:t>E, D, B, H </a:t>
            </a:r>
            <a:r>
              <a:rPr lang="en-US" sz="3000" dirty="0" smtClean="0">
                <a:solidFill>
                  <a:srgbClr val="FF0000"/>
                </a:solidFill>
              </a:rPr>
              <a:t>has sinusoidal variation in time </a:t>
            </a:r>
            <a:endParaRPr lang="en-US" sz="3000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09800" y="1752600"/>
          <a:ext cx="4591878" cy="685800"/>
        </p:xfrm>
        <a:graphic>
          <a:graphicData uri="http://schemas.openxmlformats.org/presentationml/2006/ole">
            <p:oleObj spid="_x0000_s1026" name="Equation" r:id="rId3" imgW="1955520" imgH="291960" progId="Equation.DSMT4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371600" y="2892132"/>
          <a:ext cx="2209800" cy="994068"/>
        </p:xfrm>
        <a:graphic>
          <a:graphicData uri="http://schemas.openxmlformats.org/presentationml/2006/ole">
            <p:oleObj spid="_x0000_s1027" name="Equation" r:id="rId4" imgW="876240" imgH="393480" progId="Equation.DSMT4">
              <p:embed/>
            </p:oleObj>
          </a:graphicData>
        </a:graphic>
      </p:graphicFrame>
      <p:sp>
        <p:nvSpPr>
          <p:cNvPr id="10" name="Left-Right Arrow 9"/>
          <p:cNvSpPr/>
          <p:nvPr/>
        </p:nvSpPr>
        <p:spPr bwMode="auto">
          <a:xfrm>
            <a:off x="3962400" y="3276600"/>
            <a:ext cx="914400" cy="22860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5410200" y="3120732"/>
          <a:ext cx="1847850" cy="536575"/>
        </p:xfrm>
        <a:graphic>
          <a:graphicData uri="http://schemas.openxmlformats.org/presentationml/2006/ole">
            <p:oleObj spid="_x0000_s1029" name="Equation" r:id="rId5" imgW="78732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Maxwell’s Equations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2106" t="22034" r="44735" b="10169"/>
          <a:stretch>
            <a:fillRect/>
          </a:stretch>
        </p:blipFill>
        <p:spPr>
          <a:xfrm>
            <a:off x="304800" y="762000"/>
            <a:ext cx="3846512" cy="3048000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990600"/>
            <a:ext cx="325360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ight Arrow 7"/>
          <p:cNvSpPr/>
          <p:nvPr/>
        </p:nvSpPr>
        <p:spPr bwMode="auto">
          <a:xfrm>
            <a:off x="4343400" y="2133600"/>
            <a:ext cx="609600" cy="304800"/>
          </a:xfrm>
          <a:prstGeom prst="rightArrow">
            <a:avLst/>
          </a:prstGeom>
          <a:solidFill>
            <a:srgbClr val="00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038600"/>
            <a:ext cx="3594100" cy="2348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ight Arrow 9"/>
          <p:cNvSpPr/>
          <p:nvPr/>
        </p:nvSpPr>
        <p:spPr bwMode="auto">
          <a:xfrm rot="5400000">
            <a:off x="6819900" y="3619500"/>
            <a:ext cx="381000" cy="304800"/>
          </a:xfrm>
          <a:prstGeom prst="rightArrow">
            <a:avLst/>
          </a:prstGeom>
          <a:solidFill>
            <a:srgbClr val="00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0800000">
            <a:off x="4267200" y="4800600"/>
            <a:ext cx="609600" cy="304800"/>
          </a:xfrm>
          <a:prstGeom prst="rightArrow">
            <a:avLst/>
          </a:prstGeom>
          <a:solidFill>
            <a:srgbClr val="00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04800" y="4191000"/>
            <a:ext cx="337464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+mn-lt"/>
              </a:rPr>
              <a:t>For any vector field:</a:t>
            </a: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381000" y="5334000"/>
            <a:ext cx="129715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+mn-lt"/>
              </a:rPr>
              <a:t>Hence:</a:t>
            </a: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2257425" y="5826125"/>
            <a:ext cx="539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w Cen MT" pitchFamily="34" charset="0"/>
              </a:rPr>
              <a:t>and 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876800"/>
            <a:ext cx="16764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867400"/>
            <a:ext cx="1000125" cy="29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1800" y="5867400"/>
            <a:ext cx="8858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838200"/>
            <a:ext cx="313563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838200"/>
            <a:ext cx="325360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ight Arrow 7"/>
          <p:cNvSpPr/>
          <p:nvPr/>
        </p:nvSpPr>
        <p:spPr bwMode="auto">
          <a:xfrm>
            <a:off x="4267200" y="1828800"/>
            <a:ext cx="609600" cy="304800"/>
          </a:xfrm>
          <a:prstGeom prst="rightArrow">
            <a:avLst/>
          </a:prstGeom>
          <a:solidFill>
            <a:srgbClr val="00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3657600"/>
            <a:ext cx="4048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 bwMode="auto">
          <a:xfrm>
            <a:off x="5410200" y="1447800"/>
            <a:ext cx="2971800" cy="609600"/>
          </a:xfrm>
          <a:prstGeom prst="roundRect">
            <a:avLst/>
          </a:prstGeom>
          <a:noFill/>
          <a:ln w="2857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4343400"/>
            <a:ext cx="5381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5029200"/>
            <a:ext cx="43148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5715000"/>
            <a:ext cx="27432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477000" y="5832157"/>
            <a:ext cx="25271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</a:rPr>
              <a:t>Wave equation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5943600" y="6060757"/>
            <a:ext cx="533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752600"/>
            <a:ext cx="213221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399" y="762000"/>
            <a:ext cx="35396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581400"/>
            <a:ext cx="40100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 bwMode="auto">
          <a:xfrm>
            <a:off x="381000" y="3657600"/>
            <a:ext cx="4114800" cy="838200"/>
          </a:xfrm>
          <a:prstGeom prst="roundRect">
            <a:avLst/>
          </a:prstGeom>
          <a:noFill/>
          <a:ln w="2857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362200" y="1752600"/>
            <a:ext cx="2057400" cy="609600"/>
          </a:xfrm>
          <a:prstGeom prst="roundRect">
            <a:avLst/>
          </a:prstGeom>
          <a:noFill/>
          <a:ln w="2857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 flipV="1">
            <a:off x="2514600" y="1371600"/>
            <a:ext cx="127000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2667000"/>
            <a:ext cx="319208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1066800" y="3276600"/>
            <a:ext cx="54429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46302" y="4724400"/>
            <a:ext cx="40446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5781BB"/>
                </a:solidFill>
              </a:rPr>
              <a:t>In one dimensional case</a:t>
            </a:r>
            <a:endParaRPr lang="en-US" sz="2600" b="1" dirty="0">
              <a:solidFill>
                <a:srgbClr val="5781BB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1509713" y="5334000"/>
          <a:ext cx="2160587" cy="990600"/>
        </p:xfrm>
        <a:graphic>
          <a:graphicData uri="http://schemas.openxmlformats.org/presentationml/2006/ole">
            <p:oleObj spid="_x0000_s3078" name="Equation" r:id="rId7" imgW="914400" imgH="419040" progId="Equation.DSMT4">
              <p:embed/>
            </p:oleObj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181600" y="4343400"/>
            <a:ext cx="34062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5781BB"/>
                </a:solidFill>
              </a:rPr>
              <a:t>Compare t-line wave equation</a:t>
            </a:r>
            <a:endParaRPr lang="en-US" sz="2600" b="1" dirty="0">
              <a:solidFill>
                <a:srgbClr val="5781BB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5334000"/>
            <a:ext cx="397059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in One Dimension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EED-3E06-4D45-90C9-1D70152E9989}" type="datetime1">
              <a:rPr lang="en-US" smtClean="0"/>
              <a:pPr/>
              <a:t>3/15/2012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14399"/>
            <a:ext cx="5715000" cy="505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P Blu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8730</TotalTime>
  <Words>504</Words>
  <Application>Microsoft Office PowerPoint</Application>
  <PresentationFormat>On-screen Show (4:3)</PresentationFormat>
  <Paragraphs>235</Paragraphs>
  <Slides>43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DP Blue</vt:lpstr>
      <vt:lpstr>MathType 6.0 Equation</vt:lpstr>
      <vt:lpstr>EEC 130A Introductory Electromagnetics I</vt:lpstr>
      <vt:lpstr>Announcements</vt:lpstr>
      <vt:lpstr>Review</vt:lpstr>
      <vt:lpstr>Electromagnetic Waves</vt:lpstr>
      <vt:lpstr>Time-Harmonic Fields</vt:lpstr>
      <vt:lpstr>Maxwell’s Equations</vt:lpstr>
      <vt:lpstr>Slide 7</vt:lpstr>
      <vt:lpstr>Slide 8</vt:lpstr>
      <vt:lpstr>Solution in One Dimension</vt:lpstr>
      <vt:lpstr>Review</vt:lpstr>
      <vt:lpstr>Waves</vt:lpstr>
      <vt:lpstr>Transmission Lines</vt:lpstr>
      <vt:lpstr>Transmission Lines</vt:lpstr>
      <vt:lpstr>Transmission Lines</vt:lpstr>
      <vt:lpstr>Transmission Lines</vt:lpstr>
      <vt:lpstr>Transmission Lines</vt:lpstr>
      <vt:lpstr>Transmission Lines</vt:lpstr>
      <vt:lpstr>Transmission Lines</vt:lpstr>
      <vt:lpstr>Vector Analysis</vt:lpstr>
      <vt:lpstr>Vector Analysis</vt:lpstr>
      <vt:lpstr>Vector Analysis</vt:lpstr>
      <vt:lpstr>Slide 22</vt:lpstr>
      <vt:lpstr>Slide 23</vt:lpstr>
      <vt:lpstr>Vector Analysis</vt:lpstr>
      <vt:lpstr>Vector Analysis</vt:lpstr>
      <vt:lpstr>Vector Analysis</vt:lpstr>
      <vt:lpstr>Electrostatics</vt:lpstr>
      <vt:lpstr>Slide 28</vt:lpstr>
      <vt:lpstr>Electrostatics</vt:lpstr>
      <vt:lpstr>Electrostatics</vt:lpstr>
      <vt:lpstr>Electrostatics</vt:lpstr>
      <vt:lpstr>Electrostatics</vt:lpstr>
      <vt:lpstr>Electrostatics</vt:lpstr>
      <vt:lpstr>Magnetostatics</vt:lpstr>
      <vt:lpstr>Magnetostatics</vt:lpstr>
      <vt:lpstr>Magnetostatics</vt:lpstr>
      <vt:lpstr>Magnetostaics</vt:lpstr>
      <vt:lpstr>Magnetostatics</vt:lpstr>
      <vt:lpstr>Magnetostatics</vt:lpstr>
      <vt:lpstr>Magnetostatics</vt:lpstr>
      <vt:lpstr>Magnetostatics</vt:lpstr>
      <vt:lpstr>Maxwell’s Equations -- Dynamics</vt:lpstr>
      <vt:lpstr>Maxwell’s Equations -- Dynamics</vt:lpstr>
    </vt:vector>
  </TitlesOfParts>
  <Company>Engineering Computer Network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Metal MEMS Through-wafer Microstrip to Microstrip Transition</dc:title>
  <dc:creator>Liu, Xiaoguang</dc:creator>
  <cp:lastModifiedBy>Xiaoguang Liu</cp:lastModifiedBy>
  <cp:revision>272</cp:revision>
  <dcterms:created xsi:type="dcterms:W3CDTF">2008-06-11T02:58:06Z</dcterms:created>
  <dcterms:modified xsi:type="dcterms:W3CDTF">2012-03-15T22:25:59Z</dcterms:modified>
</cp:coreProperties>
</file>